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handoutMasterIdLst>
    <p:handoutMasterId r:id="rId15"/>
  </p:handoutMasterIdLst>
  <p:sldIdLst>
    <p:sldId id="273" r:id="rId2"/>
    <p:sldId id="290" r:id="rId3"/>
    <p:sldId id="306" r:id="rId4"/>
    <p:sldId id="307" r:id="rId5"/>
    <p:sldId id="308" r:id="rId6"/>
    <p:sldId id="309" r:id="rId7"/>
    <p:sldId id="310" r:id="rId8"/>
    <p:sldId id="311" r:id="rId9"/>
    <p:sldId id="314" r:id="rId10"/>
    <p:sldId id="312" r:id="rId11"/>
    <p:sldId id="313" r:id="rId12"/>
    <p:sldId id="305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zablon PUESC" id="{AF2C64E3-A3B2-4579-9F10-A6479FF40CFA}">
          <p14:sldIdLst>
            <p14:sldId id="273"/>
            <p14:sldId id="290"/>
            <p14:sldId id="306"/>
            <p14:sldId id="307"/>
            <p14:sldId id="308"/>
            <p14:sldId id="309"/>
            <p14:sldId id="310"/>
            <p14:sldId id="311"/>
            <p14:sldId id="314"/>
            <p14:sldId id="312"/>
            <p14:sldId id="313"/>
            <p14:sldId id="305"/>
          </p14:sldIdLst>
        </p14:section>
        <p14:section name="Dodatkowe informacje" id="{E021674D-E74E-4B7E-8251-692ADC152C9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86451" autoAdjust="0"/>
  </p:normalViewPr>
  <p:slideViewPr>
    <p:cSldViewPr snapToGrid="0">
      <p:cViewPr varScale="1">
        <p:scale>
          <a:sx n="93" d="100"/>
          <a:sy n="93" d="100"/>
        </p:scale>
        <p:origin x="141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29F1A-440F-44FA-AF77-93A81AE7402A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82D61-453E-4031-BE52-7A85B6D2F0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3888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CDD33-4620-4592-8BE3-CA7A079CF201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58060-CBB2-4440-B268-51EB79C7345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900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58060-CBB2-4440-B268-51EB79C7345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5258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958060-CBB2-4440-B268-51EB79C73450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540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958060-CBB2-4440-B268-51EB79C73450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628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958060-CBB2-4440-B268-51EB79C73450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2335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888171-229A-F3BE-CBB2-CE91D529E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E79FC5-B3B5-2017-444E-5706F18C3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508E1F-7257-08ED-6EEE-3F87DFC6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541A5-44DE-4677-8F34-2B19CAB2E38B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AF4A6D-F258-7CEF-690F-CCC409062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C919D5-A483-771E-14C5-56E74CAF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B7562-3573-4CA4-8A55-F91D72EADB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166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8B28BF-4974-E29C-82D4-DB75B5B0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2399C30-7688-2727-4A96-4BC25633A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1973AD-B506-488F-39D2-6F7DC925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159E299-6C2B-214D-D57D-C325C8D6D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B885F8-A13F-5B72-46C5-7EA5B565C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978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EB19958-37CB-6A94-0AC2-872C1B85D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746AD3F-8AEA-50AA-035B-5D41F3A56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7F22EA0-DDC4-F0E8-3D0D-B029A29B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0D80AB-4B00-6EB1-6937-ADE844D73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908A215-5359-1C03-828A-AC46445A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8180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756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7D0AA6-C054-5D1C-D6B8-69D12B4B6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D1455F-2C92-DCB1-7738-8055E82D5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62AAB8-EE8E-B436-5574-916CE0A9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541A5-44DE-4677-8F34-2B19CAB2E38B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608DF2A-4F93-4568-30CB-9FDA64CB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9EC964-6DE7-2EB5-842B-FE8B824F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B7562-3573-4CA4-8A55-F91D72EADB1B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2AAC5B3C-CFA7-2C56-3277-43C0B6BC7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63" y="116637"/>
            <a:ext cx="3254410" cy="66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0B9DFA-BF11-166C-49D4-35382E06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887751-47CC-907F-AA72-8E7222693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17986F-A11B-06DE-ADFD-70875419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E9A376-81ED-E80E-CC36-94FB0521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FECBF37-B884-1C51-E3EC-23C3DDDA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626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7AA321-8353-27F2-0D2D-A40D956A5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8EEF8B-4C9C-707F-B94D-B41D54481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47C9B9-FA09-7265-DD72-44335AE4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4964BC-8792-B9A1-1EDA-EA328BDC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5DFD0D9-9AA8-1921-1F5E-B1C1A3CC0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48ED12-FDD7-5421-D12E-20D4BA41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37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A15DD2-9775-F547-71DC-DFC776142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157EE3E-8AC5-75FB-7F31-448837F20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48539-3525-1AE6-DC99-CC700E5C1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9F8D51A-58EE-0652-82F1-914B6F148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4D1EA60-3CE1-AC05-6BC8-3ED532324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A7406A4-5282-23BB-CA6E-4F38C52F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9B9A6FF-1860-D99F-1139-1A5A2A614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A95FBD1-D311-2302-2802-8AC706585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642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91FBEB-F567-2490-10E7-DD1C0C8B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D5A383D-5A23-354A-340D-1893AA90A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2400B68-7BBF-B7F4-CE5C-F62558537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8597EA7-7DD5-B161-D9E4-EE3B2B1C6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665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0723A48-BF23-2999-4A3F-9D4264A99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F0F0388-D124-A4EA-C18E-05960827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1B16CAC-9344-0CAD-F9A1-62B7E6EA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8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C3BD32-ED41-625C-36D5-337F46A23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7FA149-0CD6-67CD-B9F2-995253779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F0B1031-AD7F-8549-853B-CD0853E77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81E1E3-C304-FB2B-15BB-DA0D4FFD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43B96B6-F926-661B-7D3E-D8F1D86E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655652E-84A9-8025-7600-59B8EE57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89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BCBD31-AB6A-E5FE-1F4A-3DDCB0419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FE8C855-2BC0-AB6A-0338-52DA6AC24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C3E0D10-787E-94E3-BFAD-C5FBAF135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3C46708-238A-9DD7-45A5-360A8140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2B38C2-8A46-E102-F529-438BA0BA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68EEC51-C6C7-FCD3-98F8-3968CB95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700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E941E7B-05E8-60E2-4895-841758C1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C97E5EB-0109-F9A2-561B-EA9388963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ED6A0C6-429E-67B9-3995-93D38275C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AADFB-41AA-4683-9A72-E24819B5199D}" type="datetimeFigureOut">
              <a:rPr lang="pl-PL" smtClean="0"/>
              <a:t>15.03.2024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253CB0-C212-FA14-AB64-929B800FC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275249E-02B6-2337-A254-58BA8EB73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3823-9047-4E49-8FC7-EA65FEE31C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426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535CDF1B-9D93-7E4C-B0A6-1AD593FC4910}"/>
              </a:ext>
            </a:extLst>
          </p:cNvPr>
          <p:cNvSpPr txBox="1"/>
          <p:nvPr/>
        </p:nvSpPr>
        <p:spPr>
          <a:xfrm>
            <a:off x="973209" y="2484692"/>
            <a:ext cx="89423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AIS/CCI</a:t>
            </a:r>
          </a:p>
          <a:p>
            <a:r>
              <a:rPr lang="pl-PL" sz="4000" b="1" dirty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Odprawa Scentralizowana w Imporcie</a:t>
            </a:r>
            <a:endParaRPr lang="pl-PL" sz="4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Podtytuł 2">
            <a:extLst>
              <a:ext uri="{FF2B5EF4-FFF2-40B4-BE49-F238E27FC236}">
                <a16:creationId xmlns:a16="http://schemas.microsoft.com/office/drawing/2014/main" id="{39AE947A-A274-E643-8FF7-15EF4E6B7143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DBB09-8786-5E42-ADCC-A06826583F73}" type="slidenum">
              <a:rPr lang="pl-PL" sz="900" spc="150" smtClean="0">
                <a:solidFill>
                  <a:schemeClr val="bg1"/>
                </a:solidFill>
                <a:latin typeface="Montserrat" pitchFamily="2" charset="0"/>
              </a:rPr>
              <a:t>1</a:t>
            </a:fld>
            <a:endParaRPr lang="pl-PL" sz="900" spc="150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73209" y="427205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l-PL" b="1" dirty="0">
              <a:solidFill>
                <a:schemeClr val="bg1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r>
              <a:rPr lang="pl-PL" b="1" dirty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Warszawa </a:t>
            </a:r>
            <a:br>
              <a:rPr lang="pl-PL" b="1" dirty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15.03.2024</a:t>
            </a: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081" y="361254"/>
            <a:ext cx="2408928" cy="536923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145" y="311908"/>
            <a:ext cx="1440004" cy="653292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90" y="175186"/>
            <a:ext cx="2022554" cy="900766"/>
          </a:xfrm>
          <a:prstGeom prst="rect">
            <a:avLst/>
          </a:prstGeom>
        </p:spPr>
      </p:pic>
      <p:sp>
        <p:nvSpPr>
          <p:cNvPr id="10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043422"/>
            <a:ext cx="5135491" cy="442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900" b="1" spc="150" dirty="0">
                <a:solidFill>
                  <a:schemeClr val="bg1"/>
                </a:solidFill>
                <a:latin typeface="Montserrat" pitchFamily="2" charset="0"/>
              </a:rPr>
              <a:t>Ministerstwo Finansów </a:t>
            </a:r>
            <a:r>
              <a:rPr lang="pl-PL" sz="900" spc="150" dirty="0">
                <a:solidFill>
                  <a:schemeClr val="bg1"/>
                </a:solidFill>
                <a:latin typeface="Montserrat" pitchFamily="2" charset="0"/>
              </a:rPr>
              <a:t>/gov.pl/finanse </a:t>
            </a:r>
            <a:endParaRPr lang="pl-PL" sz="900" b="1" spc="150" dirty="0">
              <a:solidFill>
                <a:schemeClr val="bg1"/>
              </a:solidFill>
              <a:latin typeface="Montserrat" pitchFamily="2" charset="0"/>
            </a:endParaRPr>
          </a:p>
          <a:p>
            <a:pPr algn="l">
              <a:spcBef>
                <a:spcPts val="0"/>
              </a:spcBef>
            </a:pPr>
            <a:r>
              <a:rPr lang="pl-PL" sz="900" b="1" spc="150" dirty="0">
                <a:solidFill>
                  <a:schemeClr val="bg1"/>
                </a:solidFill>
                <a:latin typeface="Montserrat" pitchFamily="2" charset="0"/>
              </a:rPr>
              <a:t>Krajowa Administracja Skarbowa </a:t>
            </a:r>
            <a:r>
              <a:rPr lang="pl-PL" sz="900" spc="150" dirty="0">
                <a:solidFill>
                  <a:schemeClr val="bg1"/>
                </a:solidFill>
                <a:latin typeface="Montserrat" pitchFamily="2" charset="0"/>
              </a:rPr>
              <a:t>/gov.pl/kas</a:t>
            </a:r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36709" y="5978846"/>
            <a:ext cx="10240891" cy="28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698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973209" y="1765321"/>
            <a:ext cx="9957142" cy="4704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CC444A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 - Informacja o wyniku kontroli</a:t>
            </a: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CC446A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Odpowiedź na wymagane dokumenty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CC447A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Informacja o wyniku kontroli dokumentów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CC451A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Informacja o braku możliwości zwolnienia towaru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CC456A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 Informacja o odmowie przyjęcia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CC460A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Informacja o kontroli i/lub wymaganych dokumentach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CC404A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Informacja o dokonaniu sprostowania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CC410A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 - Informacja o unieważnieniu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CC413A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Wniosek o sprostowanie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CC414A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Wniosek o unieważnienie zgłoszenia celnego</a:t>
            </a:r>
          </a:p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10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58929F0-18FF-46BE-A7EE-9E0E117DFAD2}"/>
              </a:ext>
            </a:extLst>
          </p:cNvPr>
          <p:cNvSpPr txBox="1"/>
          <p:nvPr/>
        </p:nvSpPr>
        <p:spPr>
          <a:xfrm>
            <a:off x="973209" y="705968"/>
            <a:ext cx="89418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AIS/CCI – komunikaty przekazywane pomiędzy zgłaszającym a SCI</a:t>
            </a:r>
          </a:p>
        </p:txBody>
      </p:sp>
    </p:spTree>
    <p:extLst>
      <p:ext uri="{BB962C8B-B14F-4D97-AF65-F5344CB8AC3E}">
        <p14:creationId xmlns:p14="http://schemas.microsoft.com/office/powerpoint/2010/main" val="114697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973209" y="1824278"/>
            <a:ext cx="101631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W zgłoszeniu składanym </a:t>
            </a:r>
            <a:r>
              <a:rPr lang="pl-PL" sz="28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SCI </a:t>
            </a:r>
            <a:r>
              <a:rPr lang="pl-PL" sz="28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występuje 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obowiązek wyliczenia tylko należności celnych, w zakresie podatku VAT wymagane wyłącznie podanie metody płatności (MP dla VAT określona jest w pozwoleniu). 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Nie ma możliwości zwalniania  towaru po pozycjach towarowych. Zwolnieniu podlega albo całe zgłoszenie  albo nie ma zgody na zwolnienie towaru.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W przypadku braku zgody na zwolnienie towaru do zgłaszającego wysyłany jest komunikat CC451A i na tym </a:t>
            </a:r>
            <a:r>
              <a:rPr lang="pl-PL" sz="28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obsługa zgłoszenia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się kończy. </a:t>
            </a: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11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524928E-A03D-AB49-A332-91EB7FFDC256}"/>
              </a:ext>
            </a:extLst>
          </p:cNvPr>
          <p:cNvSpPr txBox="1"/>
          <p:nvPr/>
        </p:nvSpPr>
        <p:spPr>
          <a:xfrm>
            <a:off x="973209" y="1034886"/>
            <a:ext cx="10246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b="1" dirty="0">
                <a:solidFill>
                  <a:prstClr val="black"/>
                </a:solidFill>
                <a:ea typeface="Open Sans Extrabold" panose="020B0606030504020204" pitchFamily="34" charset="0"/>
                <a:cs typeface="Open Sans Extrabold" panose="020B0606030504020204" pitchFamily="34" charset="0"/>
              </a:rPr>
              <a:t>Zasadnicze różnice w obsłudze zgłoszenia w AIS/CCI</a:t>
            </a:r>
            <a:endParaRPr kumimoji="0" lang="pl-PL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63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12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524928E-A03D-AB49-A332-91EB7FFDC256}"/>
              </a:ext>
            </a:extLst>
          </p:cNvPr>
          <p:cNvSpPr txBox="1"/>
          <p:nvPr/>
        </p:nvSpPr>
        <p:spPr>
          <a:xfrm>
            <a:off x="3540955" y="2908371"/>
            <a:ext cx="4308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 Extrabold" panose="020B0606030504020204" pitchFamily="34" charset="0"/>
                <a:cs typeface="Open Sans Extrabold" panose="020B0606030504020204" pitchFamily="34" charset="0"/>
              </a:rPr>
              <a:t>Dziękuję za uwagę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265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973209" y="2307569"/>
            <a:ext cx="94599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Pozwolenie na korzystanie z odprawy scentralizowanej upoważnia do składania zgłoszeń celnych w urzędzie właściwym ze względu na siedzibę przedsiębiorcy (w tzw. kontrolnym urzędzie celnym - SCI), natomiast towary zostają przedstawione w innym urzędzie celnym (w tzw. urzędzie celnym </a:t>
            </a:r>
            <a:r>
              <a:rPr kumimoji="0" lang="pl-PL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przedstawienia - PCI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) znajdującym się  na obszarze UE. </a:t>
            </a: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524928E-A03D-AB49-A332-91EB7FFDC256}"/>
              </a:ext>
            </a:extLst>
          </p:cNvPr>
          <p:cNvSpPr txBox="1"/>
          <p:nvPr/>
        </p:nvSpPr>
        <p:spPr>
          <a:xfrm>
            <a:off x="1117690" y="1143616"/>
            <a:ext cx="9170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Odprawa Scentralizowana w Imporcie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35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1168418" y="2332028"/>
            <a:ext cx="97619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System UE CCI  daje możliwość  dostępu do danych zgłoszenia na każdym etapie jego obsługi zarówno przez urząd nadzoru jak i urząd przedstawienia. </a:t>
            </a:r>
          </a:p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System UE CCI będzie wdrażany w dwóch fazach. </a:t>
            </a:r>
          </a:p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Na dzień 1 lipca 2024 r. zaplanowane jest wdrożenie I fazy systemu. W Polsce  zostanie on wdrożony w jako moduł  AIS/CCI.</a:t>
            </a: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3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3983F042-BC88-4EF8-8243-40D60F29F682}"/>
              </a:ext>
            </a:extLst>
          </p:cNvPr>
          <p:cNvSpPr txBox="1"/>
          <p:nvPr/>
        </p:nvSpPr>
        <p:spPr>
          <a:xfrm>
            <a:off x="1343079" y="1166423"/>
            <a:ext cx="90235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Odprawa Scentralizowana w Imporcie</a:t>
            </a:r>
          </a:p>
        </p:txBody>
      </p:sp>
    </p:spTree>
    <p:extLst>
      <p:ext uri="{BB962C8B-B14F-4D97-AF65-F5344CB8AC3E}">
        <p14:creationId xmlns:p14="http://schemas.microsoft.com/office/powerpoint/2010/main" val="144655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1055671" y="1761903"/>
            <a:ext cx="9115746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faza</a:t>
            </a:r>
            <a:r>
              <a:rPr lang="pl-PL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UE CCI</a:t>
            </a:r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obejmuje następujące procedury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Dopuszczenie do obrotu ( 40, 46, 48, 42)</a:t>
            </a:r>
            <a:endParaRPr lang="pl-PL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Powrotny przywóz ( 61, 63)</a:t>
            </a:r>
            <a:endParaRPr lang="pl-PL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Procedury specjalne: końcowe przeznaczenie</a:t>
            </a:r>
            <a:r>
              <a:rPr lang="pl-PL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(44),</a:t>
            </a: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uszlachetnianie czynne (51)</a:t>
            </a: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skład celn</a:t>
            </a: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(71).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 ramach I fazy b</a:t>
            </a:r>
            <a:r>
              <a:rPr lang="pl-PL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ę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pl-PL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ą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obsługiwane zgłoszenia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tandardowe </a:t>
            </a: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A, D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proszczone</a:t>
            </a:r>
            <a:r>
              <a:rPr lang="pl-PL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C, F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zupełniajace  - Y </a:t>
            </a:r>
            <a:endParaRPr lang="pl-P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A4A65C4-25B2-4BCF-BDF1-43D88D43498C}"/>
              </a:ext>
            </a:extLst>
          </p:cNvPr>
          <p:cNvSpPr txBox="1"/>
          <p:nvPr/>
        </p:nvSpPr>
        <p:spPr>
          <a:xfrm>
            <a:off x="1055670" y="783212"/>
            <a:ext cx="91876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Odprawa Scentralizowana w Imporcie</a:t>
            </a:r>
          </a:p>
        </p:txBody>
      </p:sp>
    </p:spTree>
    <p:extLst>
      <p:ext uri="{BB962C8B-B14F-4D97-AF65-F5344CB8AC3E}">
        <p14:creationId xmlns:p14="http://schemas.microsoft.com/office/powerpoint/2010/main" val="95727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798187" y="1450409"/>
            <a:ext cx="100307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28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Poza zakresem 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fazy</a:t>
            </a:r>
            <a:r>
              <a:rPr lang="en-GB" sz="28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sz="28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GB" sz="28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pozostaje: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GB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pis do rejestru zgłaszającego,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GB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głoszenie celne w ramach  procedury odprawy czasowej,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GB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głoszenie celne wyrobów akcyzowych oraz WPR,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GB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odsumowujące zgłoszenia uzupełniające (jedno zgłoszenie uzupełniające do wielu zgłoszeń uproszczonych lub wpisów do rejestru zgłaszającego)</a:t>
            </a:r>
            <a:r>
              <a:rPr lang="pl-PL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GB" sz="28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głoszenie celne towarów w ramach handlu ze specjalnymi obszarami podatkowymi</a:t>
            </a:r>
            <a:r>
              <a:rPr lang="pl-PL" sz="2800" dirty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pl-PL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5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56F2FCCA-660E-4A6D-8293-039D07C334C1}"/>
              </a:ext>
            </a:extLst>
          </p:cNvPr>
          <p:cNvSpPr txBox="1"/>
          <p:nvPr/>
        </p:nvSpPr>
        <p:spPr>
          <a:xfrm>
            <a:off x="798187" y="725720"/>
            <a:ext cx="8530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</a:t>
            </a:r>
            <a:r>
              <a:rPr lang="pl-PL" sz="3600" b="1" dirty="0">
                <a:solidFill>
                  <a:prstClr val="black"/>
                </a:solidFill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wyłączenia</a:t>
            </a:r>
            <a:endParaRPr kumimoji="0" lang="pl-PL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889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1188966" y="1763038"/>
            <a:ext cx="9459929" cy="4273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W ramach </a:t>
            </a:r>
            <a:r>
              <a:rPr lang="pl-PL" sz="28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odprawy scentralizowanej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, zgłoszenia celne będą składane do SCO, który pełni następujące funkcje związane z  odprawą celną: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nadzoruje proces objęcia towarów daną procedurą celną,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rejestruje i weryfikuje zgłoszenia celne oraz dokumenty uzupełniające,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przeprowadza analizę ryzyka  i kontrolę dokumentacyjną,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przyjmuje powiadomienie o przedstawieniu towarów (w przypadku zgłoszenia przed przedstawieniem towaru),</a:t>
            </a:r>
          </a:p>
          <a:p>
            <a:pPr marR="0" lvl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6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39DCB80-CCF0-4B54-B6F7-F2FB3457E96C}"/>
              </a:ext>
            </a:extLst>
          </p:cNvPr>
          <p:cNvSpPr txBox="1"/>
          <p:nvPr/>
        </p:nvSpPr>
        <p:spPr>
          <a:xfrm>
            <a:off x="1188966" y="854765"/>
            <a:ext cx="85198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Kontrolny Urząd Celny (SCO)</a:t>
            </a:r>
          </a:p>
        </p:txBody>
      </p:sp>
    </p:spTree>
    <p:extLst>
      <p:ext uri="{BB962C8B-B14F-4D97-AF65-F5344CB8AC3E}">
        <p14:creationId xmlns:p14="http://schemas.microsoft.com/office/powerpoint/2010/main" val="3746626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798187" y="1450368"/>
            <a:ext cx="10240891" cy="5135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w uzasadnionych przypadkach zleca PCI przeprowadzenie  fizycznej kontroli towarów i pobranie próbek do analizy,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przyjmuje zgłoszenie celne,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podsumowuje  wyniki kontroli,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obsługuje wnioski o sprostowanie  i unieważnienie zgłoszenia celnego,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obsługuje zgłoszenie uzupełniajcie,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przeprowadza formalności celne w celu odzyskania należności celnych przywozowych odpowiadających jakiemukolwiek długowi celnemu,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decyduje o zwolnieniu towaru do procedury celnej.</a:t>
            </a:r>
          </a:p>
          <a:p>
            <a:pPr marR="0" lvl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7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915561A-E3F4-4D78-BFE1-ED805758BC69}"/>
              </a:ext>
            </a:extLst>
          </p:cNvPr>
          <p:cNvSpPr txBox="1"/>
          <p:nvPr/>
        </p:nvSpPr>
        <p:spPr>
          <a:xfrm>
            <a:off x="828726" y="785647"/>
            <a:ext cx="77390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Kontrolny Urząd Celny (SCO) cd.</a:t>
            </a:r>
          </a:p>
        </p:txBody>
      </p:sp>
    </p:spTree>
    <p:extLst>
      <p:ext uri="{BB962C8B-B14F-4D97-AF65-F5344CB8AC3E}">
        <p14:creationId xmlns:p14="http://schemas.microsoft.com/office/powerpoint/2010/main" val="820864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973209" y="2307569"/>
            <a:ext cx="94599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Urząd Celny Przedstawienia (PCI) otrzymuje wszystkie niezbędne informacje od SCI i jest odpowiedzialny za: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kontrolę fizyczną towarów,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pobranie próbek do analizy,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weryfikację poprawności i kompletności danych podawanych w zgłoszeniu,</a:t>
            </a:r>
          </a:p>
          <a:p>
            <a:pPr marL="457200" marR="0" lvl="0" indent="-4572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pobór podatku VAT. </a:t>
            </a: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8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55670" y="6149178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2DCE499-3DF6-4AE4-BDF6-1DFEB6E47D5C}"/>
              </a:ext>
            </a:extLst>
          </p:cNvPr>
          <p:cNvSpPr txBox="1"/>
          <p:nvPr/>
        </p:nvSpPr>
        <p:spPr>
          <a:xfrm>
            <a:off x="973209" y="1061860"/>
            <a:ext cx="7881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CCI – </a:t>
            </a:r>
            <a:r>
              <a:rPr lang="pl-PL" sz="3600" b="1" dirty="0">
                <a:solidFill>
                  <a:prstClr val="black"/>
                </a:solidFill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Urząd Celny Przedstawienia</a:t>
            </a: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 (</a:t>
            </a:r>
            <a:r>
              <a:rPr lang="pl-PL" sz="3600" b="1" dirty="0">
                <a:solidFill>
                  <a:prstClr val="black"/>
                </a:solidFill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PCI</a:t>
            </a: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Open Sans Extrabold" panose="020B0606030504020204" pitchFamily="34" charset="0"/>
                <a:cs typeface="Open Sans Extrabold" panose="020B0606030504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8117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69E4C29-DEA7-9947-9CDD-39CC3E31049A}"/>
              </a:ext>
            </a:extLst>
          </p:cNvPr>
          <p:cNvSpPr txBox="1"/>
          <p:nvPr/>
        </p:nvSpPr>
        <p:spPr>
          <a:xfrm>
            <a:off x="895439" y="1973635"/>
            <a:ext cx="10139006" cy="4273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CC415A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 Zgłoszenie celne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CC426A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 Informacja o zarejestrowaniu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CC428A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 Informacja o przyjęciu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CC429A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Poświadczone zgłoszenie celne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CC431A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Informacja o przekroczeniu terminu na złożenie uzupełniającego zgłoszenia celnego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CC432A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- Przedstawienie towarów ujętych w zgłoszeniu celnym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CC438A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 - Przypomnienie o konieczności dostarczenia dodatkowych dokumentów</a:t>
            </a:r>
          </a:p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545CE7DD-8F5B-0443-B9AE-FCF732E3B638}"/>
              </a:ext>
            </a:extLst>
          </p:cNvPr>
          <p:cNvSpPr txBox="1">
            <a:spLocks/>
          </p:cNvSpPr>
          <p:nvPr/>
        </p:nvSpPr>
        <p:spPr>
          <a:xfrm>
            <a:off x="10930351" y="6369923"/>
            <a:ext cx="463462" cy="19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DFDBB09-8786-5E42-ADCC-A06826583F73}" type="slidenum">
              <a:rPr kumimoji="0" lang="pl-PL" sz="900" b="0" i="0" u="none" strike="noStrike" kern="1200" cap="none" spc="15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9</a:t>
            </a:fld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524928E-A03D-AB49-A332-91EB7FFDC256}"/>
              </a:ext>
            </a:extLst>
          </p:cNvPr>
          <p:cNvSpPr txBox="1"/>
          <p:nvPr/>
        </p:nvSpPr>
        <p:spPr>
          <a:xfrm>
            <a:off x="973209" y="773306"/>
            <a:ext cx="9170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b="1" dirty="0">
                <a:solidFill>
                  <a:prstClr val="black"/>
                </a:solidFill>
                <a:ea typeface="Open Sans Extrabold" panose="020B0606030504020204" pitchFamily="34" charset="0"/>
                <a:cs typeface="Open Sans Extrabold" panose="020B0606030504020204" pitchFamily="34" charset="0"/>
              </a:rPr>
              <a:t>AIS/CCI – komunikaty przekazywane pomiędzy zgłaszającym a SCI</a:t>
            </a:r>
            <a:endParaRPr kumimoji="0" lang="pl-PL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248" y="-150243"/>
            <a:ext cx="2957465" cy="1259056"/>
          </a:xfrm>
          <a:prstGeom prst="rect">
            <a:avLst/>
          </a:prstGeom>
        </p:spPr>
      </p:pic>
      <p:sp>
        <p:nvSpPr>
          <p:cNvPr id="9" name="Podtytuł 2">
            <a:extLst>
              <a:ext uri="{FF2B5EF4-FFF2-40B4-BE49-F238E27FC236}">
                <a16:creationId xmlns:a16="http://schemas.microsoft.com/office/drawing/2014/main" id="{F5AE7ECA-FF98-CB44-81B5-A11E5DFDACCD}"/>
              </a:ext>
            </a:extLst>
          </p:cNvPr>
          <p:cNvSpPr txBox="1">
            <a:spLocks/>
          </p:cNvSpPr>
          <p:nvPr/>
        </p:nvSpPr>
        <p:spPr>
          <a:xfrm>
            <a:off x="973209" y="6170422"/>
            <a:ext cx="5135491" cy="49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Ministerstwo Finansów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/gov.pl/finanse </a:t>
            </a:r>
            <a:endParaRPr kumimoji="0" lang="pl-PL" sz="900" b="1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900" b="1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Krajowa Administracja Skarbowa </a:t>
            </a:r>
            <a:r>
              <a:rPr kumimoji="0" lang="pl-PL" sz="9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/gov.pl/kas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900" b="0" i="0" u="none" strike="noStrike" kern="1200" cap="none" spc="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F9E3081-17A8-094D-8A7D-4252BEB2A0CD}"/>
              </a:ext>
            </a:extLst>
          </p:cNvPr>
          <p:cNvCxnSpPr/>
          <p:nvPr/>
        </p:nvCxnSpPr>
        <p:spPr>
          <a:xfrm>
            <a:off x="1066024" y="6472015"/>
            <a:ext cx="10240891" cy="2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12610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1959</TotalTime>
  <Words>907</Words>
  <Application>Microsoft Office PowerPoint</Application>
  <PresentationFormat>Panoramiczny</PresentationFormat>
  <Paragraphs>111</Paragraphs>
  <Slides>12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Open Sans</vt:lpstr>
      <vt:lpstr>Open Sans Extrabold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Chojnowski Aleksander</dc:creator>
  <cp:lastModifiedBy>Przysucha Małgorzata</cp:lastModifiedBy>
  <cp:revision>174</cp:revision>
  <dcterms:created xsi:type="dcterms:W3CDTF">2022-10-26T08:09:28Z</dcterms:created>
  <dcterms:modified xsi:type="dcterms:W3CDTF">2024-03-15T09:16:41Z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InformacjePubliczneInformacjeSektoraPublicznego</vt:lpwstr>
  </property>
  <property fmtid="{D5CDD505-2E9C-101B-9397-08002B2CF9AE}" pid="3" name="MFClassifiedBy">
    <vt:lpwstr>UxC4dwLulzfINJ8nQH+xvX5LNGipWa4BRSZhPgxsCvkhYFwYJBM1maEm7snZMTiPsNNs+DNuRvW+BCaKxHmJjw==</vt:lpwstr>
  </property>
  <property fmtid="{D5CDD505-2E9C-101B-9397-08002B2CF9AE}" pid="4" name="MFClassificationDate">
    <vt:lpwstr>2022-10-26T10:15:47.0973590+02:00</vt:lpwstr>
  </property>
  <property fmtid="{D5CDD505-2E9C-101B-9397-08002B2CF9AE}" pid="5" name="MFClassifiedBySID">
    <vt:lpwstr>UxC4dwLulzfINJ8nQH+xvX5LNGipWa4BRSZhPgxsCvm42mrIC/DSDv0ggS+FjUN/2v1BBotkLlY5aAiEhoi6uRJksKkpX1F/u1Zr3hYNxJIlbMICo7llpWTQWzE6/+qc</vt:lpwstr>
  </property>
  <property fmtid="{D5CDD505-2E9C-101B-9397-08002B2CF9AE}" pid="6" name="MFGRNItemId">
    <vt:lpwstr>GRN-8196f5f5-ed79-4bcd-a513-5ad5b31d4307</vt:lpwstr>
  </property>
  <property fmtid="{D5CDD505-2E9C-101B-9397-08002B2CF9AE}" pid="7" name="MFHash">
    <vt:lpwstr>9YtSpfa6fdHDWBYjiOrfmI4nPpT4SEvi/qB4WOb2N98=</vt:lpwstr>
  </property>
  <property fmtid="{D5CDD505-2E9C-101B-9397-08002B2CF9AE}" pid="8" name="DLPManualFileClassification">
    <vt:lpwstr>{2755b7d9-e53d-4779-a40c-03797dcf43b3}</vt:lpwstr>
  </property>
  <property fmtid="{D5CDD505-2E9C-101B-9397-08002B2CF9AE}" pid="9" name="MFRefresh">
    <vt:lpwstr>False</vt:lpwstr>
  </property>
</Properties>
</file>